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66" r:id="rId5"/>
    <p:sldId id="268" r:id="rId6"/>
    <p:sldId id="261" r:id="rId7"/>
    <p:sldId id="258" r:id="rId8"/>
    <p:sldId id="262" r:id="rId9"/>
    <p:sldId id="257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E7-47A6-ACD3-89EFCBF9B9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E7-47A6-ACD3-89EFCBF9B9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E7-47A6-ACD3-89EFCBF9B9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E7-47A6-ACD3-89EFCBF9B9B9}"/>
              </c:ext>
            </c:extLst>
          </c:dPt>
          <c:dLbls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63289066052814"/>
                      <c:h val="0.12560093776481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3E7-47A6-ACD3-89EFCBF9B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Sheet1!$A$1:$A$4</c:f>
              <c:strCache>
                <c:ptCount val="4"/>
                <c:pt idx="0">
                  <c:v>zelfstandig MKB</c:v>
                </c:pt>
                <c:pt idx="1">
                  <c:v>MKB, onderdeel groot Nederlands concern</c:v>
                </c:pt>
                <c:pt idx="2">
                  <c:v>MKB, onderdeel buitenlands bedrijf</c:v>
                </c:pt>
                <c:pt idx="3">
                  <c:v>Grootbedrijf</c:v>
                </c:pt>
              </c:strCache>
            </c:strRef>
          </c:cat>
          <c:val>
            <c:numRef>
              <c:f>Sheet1!$B$1:$B$4</c:f>
              <c:numCache>
                <c:formatCode>0.00%</c:formatCode>
                <c:ptCount val="4"/>
                <c:pt idx="0">
                  <c:v>0.26300000000000001</c:v>
                </c:pt>
                <c:pt idx="1">
                  <c:v>5.8999999999999997E-2</c:v>
                </c:pt>
                <c:pt idx="2">
                  <c:v>0.29799999999999999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E7-47A6-ACD3-89EFCBF9B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1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5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6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7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4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0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C98B4-87A9-4F6A-9B74-A118CA15F5C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F9B3-759B-4769-8037-8ED34EA9C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1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Exportstrategie</a:t>
            </a:r>
            <a:r>
              <a:rPr lang="en-US" sz="4800" dirty="0" smtClean="0">
                <a:solidFill>
                  <a:srgbClr val="FF0000"/>
                </a:solidFill>
              </a:rPr>
              <a:t>:</a:t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>Wat is het </a:t>
            </a:r>
            <a:r>
              <a:rPr lang="en-US" sz="4800" dirty="0" err="1" smtClean="0">
                <a:solidFill>
                  <a:srgbClr val="FF0000"/>
                </a:solidFill>
              </a:rPr>
              <a:t>en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waar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gaat</a:t>
            </a:r>
            <a:r>
              <a:rPr lang="en-US" sz="4800" dirty="0" smtClean="0">
                <a:solidFill>
                  <a:srgbClr val="FF0000"/>
                </a:solidFill>
              </a:rPr>
              <a:t> het </a:t>
            </a:r>
            <a:r>
              <a:rPr lang="en-US" sz="4800" dirty="0" err="1" smtClean="0">
                <a:solidFill>
                  <a:srgbClr val="FF0000"/>
                </a:solidFill>
              </a:rPr>
              <a:t>mis</a:t>
            </a:r>
            <a:r>
              <a:rPr lang="en-US" sz="4800" dirty="0" smtClean="0">
                <a:solidFill>
                  <a:srgbClr val="FF0000"/>
                </a:solidFill>
              </a:rPr>
              <a:t>?</a:t>
            </a:r>
            <a:br>
              <a:rPr lang="en-US" sz="4800" dirty="0" smtClean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Sjoerd</a:t>
            </a:r>
            <a:r>
              <a:rPr lang="en-US" dirty="0" smtClean="0"/>
              <a:t> </a:t>
            </a:r>
            <a:r>
              <a:rPr lang="en-US" dirty="0" err="1" smtClean="0"/>
              <a:t>Beugelsdijk</a:t>
            </a:r>
            <a:endParaRPr lang="en-US" dirty="0" smtClean="0"/>
          </a:p>
          <a:p>
            <a:r>
              <a:rPr lang="en-US" dirty="0" err="1" smtClean="0"/>
              <a:t>Rijksuniversiteit</a:t>
            </a:r>
            <a:r>
              <a:rPr lang="en-US" dirty="0" smtClean="0"/>
              <a:t> Groningen</a:t>
            </a:r>
          </a:p>
          <a:p>
            <a:r>
              <a:rPr lang="en-US" dirty="0" err="1" smtClean="0"/>
              <a:t>Hoogleraar</a:t>
            </a:r>
            <a:r>
              <a:rPr lang="en-US" dirty="0" smtClean="0"/>
              <a:t> International Business</a:t>
            </a:r>
            <a:endParaRPr lang="en-US" dirty="0"/>
          </a:p>
        </p:txBody>
      </p:sp>
      <p:pic>
        <p:nvPicPr>
          <p:cNvPr id="3074" name="Picture 2" descr="Internationalization Strategy - BMB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30" y="3371272"/>
            <a:ext cx="2624282" cy="262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0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Omgaan</a:t>
            </a:r>
            <a:r>
              <a:rPr lang="en-US" dirty="0" smtClean="0">
                <a:solidFill>
                  <a:srgbClr val="FF0000"/>
                </a:solidFill>
              </a:rPr>
              <a:t> met die </a:t>
            </a:r>
            <a:r>
              <a:rPr lang="en-US" dirty="0" err="1" smtClean="0">
                <a:solidFill>
                  <a:srgbClr val="FF0000"/>
                </a:solidFill>
              </a:rPr>
              <a:t>onzekerheid</a:t>
            </a:r>
            <a:r>
              <a:rPr lang="en-US" dirty="0" smtClean="0">
                <a:solidFill>
                  <a:srgbClr val="FF0000"/>
                </a:solidFill>
              </a:rPr>
              <a:t> (2)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1365" cy="4351338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Optie-benadering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Probeer</a:t>
            </a:r>
            <a:r>
              <a:rPr lang="en-US" dirty="0" smtClean="0"/>
              <a:t> zo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flexibiliteit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behouden</a:t>
            </a:r>
            <a:endParaRPr lang="en-US" dirty="0" smtClean="0"/>
          </a:p>
          <a:p>
            <a:pPr lvl="1"/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toe </a:t>
            </a:r>
            <a:r>
              <a:rPr lang="en-US" dirty="0" err="1" smtClean="0"/>
              <a:t>bewust</a:t>
            </a:r>
            <a:r>
              <a:rPr lang="en-US" dirty="0" smtClean="0"/>
              <a:t> </a:t>
            </a:r>
            <a:r>
              <a:rPr lang="en-US" dirty="0" err="1" smtClean="0"/>
              <a:t>stil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gemaakte</a:t>
            </a:r>
            <a:r>
              <a:rPr lang="en-US" dirty="0" smtClean="0"/>
              <a:t> </a:t>
            </a:r>
            <a:r>
              <a:rPr lang="en-US" dirty="0" err="1" smtClean="0"/>
              <a:t>beslissingen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praat</a:t>
            </a:r>
            <a:r>
              <a:rPr lang="en-US" dirty="0" smtClean="0"/>
              <a:t> </a:t>
            </a:r>
            <a:r>
              <a:rPr lang="en-US" dirty="0" err="1" smtClean="0"/>
              <a:t>daarover</a:t>
            </a:r>
            <a:endParaRPr lang="en-US" dirty="0" smtClean="0"/>
          </a:p>
          <a:p>
            <a:pPr lvl="1"/>
            <a:r>
              <a:rPr lang="en-US" dirty="0" err="1" smtClean="0"/>
              <a:t>Hak</a:t>
            </a:r>
            <a:r>
              <a:rPr lang="en-US" dirty="0" smtClean="0"/>
              <a:t> het hele process in </a:t>
            </a:r>
            <a:r>
              <a:rPr lang="en-US" dirty="0" err="1" smtClean="0"/>
              <a:t>stapjes</a:t>
            </a:r>
            <a:r>
              <a:rPr lang="en-US" dirty="0" smtClean="0"/>
              <a:t>, </a:t>
            </a:r>
            <a:r>
              <a:rPr lang="en-US" dirty="0" err="1" smtClean="0"/>
              <a:t>o.a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Distributiekanaal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Prijs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Marketing, “image”</a:t>
            </a:r>
          </a:p>
          <a:p>
            <a:pPr marL="457200" lvl="1" indent="0">
              <a:buNone/>
            </a:pPr>
            <a:r>
              <a:rPr lang="en-US" dirty="0" err="1" smtClean="0"/>
              <a:t>Doelgroep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Communicatiestrategie</a:t>
            </a:r>
            <a:r>
              <a:rPr lang="en-US" dirty="0" smtClean="0"/>
              <a:t> (website, newsletter, </a:t>
            </a:r>
            <a:r>
              <a:rPr lang="en-US" dirty="0" err="1" smtClean="0"/>
              <a:t>sociale</a:t>
            </a:r>
            <a:r>
              <a:rPr lang="en-US" dirty="0" smtClean="0"/>
              <a:t> media, sponsoring, events)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6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Paradox van </a:t>
            </a:r>
            <a:r>
              <a:rPr lang="en-US" dirty="0" err="1" smtClean="0">
                <a:solidFill>
                  <a:srgbClr val="FF0000"/>
                </a:solidFill>
              </a:rPr>
              <a:t>exportstrategie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2354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 err="1"/>
              <a:t>Dezelfde</a:t>
            </a:r>
            <a:r>
              <a:rPr lang="en-US" sz="4000" dirty="0"/>
              <a:t> </a:t>
            </a:r>
            <a:r>
              <a:rPr lang="en-US" sz="4000" dirty="0" err="1"/>
              <a:t>reden</a:t>
            </a:r>
            <a:r>
              <a:rPr lang="en-US" sz="4000" dirty="0"/>
              <a:t> </a:t>
            </a:r>
            <a:r>
              <a:rPr lang="en-US" sz="4000" dirty="0" err="1"/>
              <a:t>voor</a:t>
            </a:r>
            <a:r>
              <a:rPr lang="en-US" sz="4000" dirty="0"/>
              <a:t> het </a:t>
            </a:r>
            <a:r>
              <a:rPr lang="en-US" sz="4000" dirty="0" err="1" smtClean="0"/>
              <a:t>succes</a:t>
            </a:r>
            <a:r>
              <a:rPr lang="en-US" sz="4000" dirty="0" smtClean="0"/>
              <a:t> </a:t>
            </a:r>
            <a:r>
              <a:rPr lang="en-US" sz="4000" dirty="0"/>
              <a:t>van </a:t>
            </a:r>
            <a:r>
              <a:rPr lang="en-US" sz="4000" dirty="0" err="1"/>
              <a:t>exporterende</a:t>
            </a:r>
            <a:r>
              <a:rPr lang="en-US" sz="4000" dirty="0"/>
              <a:t> </a:t>
            </a:r>
            <a:r>
              <a:rPr lang="en-US" sz="4000" dirty="0" smtClean="0"/>
              <a:t>MKB-</a:t>
            </a:r>
            <a:r>
              <a:rPr lang="en-US" sz="4000" dirty="0" err="1" smtClean="0"/>
              <a:t>ers</a:t>
            </a:r>
            <a:r>
              <a:rPr lang="en-US" sz="4000" dirty="0" smtClean="0"/>
              <a:t>,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err="1" smtClean="0"/>
              <a:t>namelijk</a:t>
            </a:r>
            <a:r>
              <a:rPr lang="en-US" sz="4000" dirty="0" smtClean="0"/>
              <a:t> </a:t>
            </a:r>
            <a:r>
              <a:rPr lang="en-US" sz="4000" dirty="0"/>
              <a:t>de </a:t>
            </a:r>
            <a:r>
              <a:rPr lang="en-US" sz="4000" dirty="0" err="1"/>
              <a:t>energie</a:t>
            </a:r>
            <a:r>
              <a:rPr lang="en-US" sz="4000" dirty="0"/>
              <a:t> van de </a:t>
            </a:r>
            <a:r>
              <a:rPr lang="en-US" sz="4000" dirty="0" err="1"/>
              <a:t>individuele</a:t>
            </a:r>
            <a:r>
              <a:rPr lang="en-US" sz="4000" dirty="0"/>
              <a:t> </a:t>
            </a:r>
            <a:r>
              <a:rPr lang="en-US" sz="4000" dirty="0" err="1" smtClean="0"/>
              <a:t>ondernemer</a:t>
            </a:r>
            <a:r>
              <a:rPr lang="en-US" sz="4000" dirty="0" smtClean="0"/>
              <a:t>/</a:t>
            </a:r>
            <a:r>
              <a:rPr lang="en-US" sz="4000" dirty="0" err="1" smtClean="0"/>
              <a:t>eigenaar</a:t>
            </a:r>
            <a:r>
              <a:rPr lang="en-US" sz="4000" dirty="0" smtClean="0"/>
              <a:t>,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is </a:t>
            </a:r>
            <a:r>
              <a:rPr lang="en-US" sz="4000" dirty="0" err="1"/>
              <a:t>vaak</a:t>
            </a:r>
            <a:r>
              <a:rPr lang="en-US" sz="4000" dirty="0"/>
              <a:t> </a:t>
            </a:r>
            <a:r>
              <a:rPr lang="en-US" sz="4000" dirty="0" err="1"/>
              <a:t>ook</a:t>
            </a:r>
            <a:r>
              <a:rPr lang="en-US" sz="4000" dirty="0"/>
              <a:t> de </a:t>
            </a:r>
            <a:r>
              <a:rPr lang="en-US" sz="4000" dirty="0" err="1"/>
              <a:t>reden</a:t>
            </a:r>
            <a:r>
              <a:rPr lang="en-US" sz="4000" dirty="0"/>
              <a:t> </a:t>
            </a:r>
            <a:r>
              <a:rPr lang="en-US" sz="4000" dirty="0" err="1"/>
              <a:t>voor</a:t>
            </a:r>
            <a:r>
              <a:rPr lang="en-US" sz="4000" dirty="0"/>
              <a:t> het </a:t>
            </a:r>
            <a:r>
              <a:rPr lang="en-US" sz="4000" dirty="0" err="1"/>
              <a:t>falen</a:t>
            </a:r>
            <a:endParaRPr lang="en-US" sz="4000" dirty="0"/>
          </a:p>
        </p:txBody>
      </p:sp>
      <p:pic>
        <p:nvPicPr>
          <p:cNvPr id="2050" name="Picture 2" descr="Commercial/export strategy - Viner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265" y="1884219"/>
            <a:ext cx="3940039" cy="439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70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Context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40% van </a:t>
            </a:r>
            <a:r>
              <a:rPr lang="en-US" dirty="0" err="1" smtClean="0"/>
              <a:t>startende</a:t>
            </a:r>
            <a:r>
              <a:rPr lang="en-US" dirty="0" smtClean="0"/>
              <a:t> </a:t>
            </a:r>
            <a:r>
              <a:rPr lang="en-US" dirty="0" err="1" smtClean="0"/>
              <a:t>exporteurs</a:t>
            </a:r>
            <a:r>
              <a:rPr lang="en-US" dirty="0" smtClean="0"/>
              <a:t> </a:t>
            </a:r>
            <a:r>
              <a:rPr lang="en-US" dirty="0" err="1" smtClean="0"/>
              <a:t>starten</a:t>
            </a:r>
            <a:r>
              <a:rPr lang="en-US" dirty="0" smtClean="0"/>
              <a:t> met 1 </a:t>
            </a:r>
            <a:r>
              <a:rPr lang="en-US" dirty="0" err="1" smtClean="0"/>
              <a:t>klant</a:t>
            </a:r>
            <a:r>
              <a:rPr lang="en-US" dirty="0" smtClean="0"/>
              <a:t> in 1 land</a:t>
            </a:r>
          </a:p>
          <a:p>
            <a:r>
              <a:rPr lang="en-US" dirty="0" smtClean="0"/>
              <a:t>6% van </a:t>
            </a:r>
            <a:r>
              <a:rPr lang="en-US" dirty="0" err="1" smtClean="0"/>
              <a:t>startende</a:t>
            </a:r>
            <a:r>
              <a:rPr lang="en-US" dirty="0" smtClean="0"/>
              <a:t> </a:t>
            </a:r>
            <a:r>
              <a:rPr lang="en-US" dirty="0" err="1" smtClean="0"/>
              <a:t>exporteurs</a:t>
            </a:r>
            <a:r>
              <a:rPr lang="en-US" dirty="0" smtClean="0"/>
              <a:t> is </a:t>
            </a:r>
            <a:r>
              <a:rPr lang="en-US" dirty="0" err="1" smtClean="0"/>
              <a:t>gelijk</a:t>
            </a:r>
            <a:r>
              <a:rPr lang="en-US" dirty="0" smtClean="0"/>
              <a:t> </a:t>
            </a:r>
            <a:r>
              <a:rPr lang="en-US" dirty="0" err="1" smtClean="0"/>
              <a:t>actief</a:t>
            </a:r>
            <a:r>
              <a:rPr lang="en-US" dirty="0" smtClean="0"/>
              <a:t> in &gt; 5 </a:t>
            </a:r>
            <a:r>
              <a:rPr lang="en-US" dirty="0" err="1" smtClean="0"/>
              <a:t>landen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Na </a:t>
            </a:r>
            <a:r>
              <a:rPr lang="en-US" dirty="0" err="1" smtClean="0">
                <a:solidFill>
                  <a:srgbClr val="FF0000"/>
                </a:solidFill>
              </a:rPr>
              <a:t>drie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jaar</a:t>
            </a:r>
            <a:r>
              <a:rPr lang="en-US" dirty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is 19% </a:t>
            </a:r>
            <a:r>
              <a:rPr lang="en-US" dirty="0" err="1" smtClean="0"/>
              <a:t>actief</a:t>
            </a:r>
            <a:r>
              <a:rPr lang="en-US" dirty="0" smtClean="0"/>
              <a:t> in 1 land </a:t>
            </a:r>
            <a:r>
              <a:rPr lang="en-US" dirty="0" err="1" smtClean="0"/>
              <a:t>en</a:t>
            </a:r>
            <a:r>
              <a:rPr lang="en-US" dirty="0" smtClean="0"/>
              <a:t> 18% </a:t>
            </a:r>
            <a:r>
              <a:rPr lang="en-US" dirty="0" err="1" smtClean="0"/>
              <a:t>actief</a:t>
            </a:r>
            <a:r>
              <a:rPr lang="en-US" dirty="0" smtClean="0"/>
              <a:t> in &gt;5 </a:t>
            </a:r>
            <a:r>
              <a:rPr lang="en-US" dirty="0" err="1" smtClean="0"/>
              <a:t>landen</a:t>
            </a:r>
            <a:endParaRPr lang="en-US" dirty="0" smtClean="0"/>
          </a:p>
          <a:p>
            <a:r>
              <a:rPr lang="en-US" dirty="0" smtClean="0"/>
              <a:t>Is 60</a:t>
            </a:r>
            <a:r>
              <a:rPr lang="en-US" dirty="0"/>
              <a:t>%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exporteur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Kortom</a:t>
            </a:r>
            <a:r>
              <a:rPr lang="en-US" dirty="0" smtClean="0"/>
              <a:t>: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exportstrategie</a:t>
            </a:r>
            <a:r>
              <a:rPr lang="en-US" dirty="0" smtClean="0"/>
              <a:t> is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b="1" dirty="0" err="1" smtClean="0"/>
              <a:t>groei</a:t>
            </a:r>
            <a:r>
              <a:rPr lang="en-US" dirty="0" err="1" smtClean="0"/>
              <a:t>strategie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96218" y="6280727"/>
            <a:ext cx="3136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obv</a:t>
            </a:r>
            <a:r>
              <a:rPr lang="en-US" dirty="0" smtClean="0"/>
              <a:t> CBS </a:t>
            </a:r>
            <a:r>
              <a:rPr lang="en-US" dirty="0" err="1" smtClean="0"/>
              <a:t>cijfers</a:t>
            </a:r>
            <a:r>
              <a:rPr lang="en-US" dirty="0" smtClean="0"/>
              <a:t> van </a:t>
            </a:r>
            <a:r>
              <a:rPr lang="en-US" dirty="0" err="1" smtClean="0"/>
              <a:t>voor</a:t>
            </a:r>
            <a:r>
              <a:rPr lang="en-US" dirty="0" smtClean="0"/>
              <a:t> Corona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9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Met </a:t>
            </a:r>
            <a:r>
              <a:rPr lang="en-US" dirty="0" err="1" smtClean="0">
                <a:solidFill>
                  <a:srgbClr val="FF0000"/>
                </a:solidFill>
              </a:rPr>
              <a:t>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grote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voor</a:t>
            </a:r>
            <a:r>
              <a:rPr lang="en-US" dirty="0" smtClean="0">
                <a:solidFill>
                  <a:srgbClr val="FF0000"/>
                </a:solidFill>
              </a:rPr>
              <a:t> het MKB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2019: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Kortom</a:t>
            </a:r>
            <a:r>
              <a:rPr lang="en-US" dirty="0" smtClean="0"/>
              <a:t>: </a:t>
            </a:r>
            <a:r>
              <a:rPr lang="en-US" dirty="0" err="1" smtClean="0"/>
              <a:t>groot</a:t>
            </a:r>
            <a:r>
              <a:rPr lang="en-US" dirty="0" smtClean="0"/>
              <a:t>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startende</a:t>
            </a:r>
            <a:r>
              <a:rPr lang="en-US" dirty="0" smtClean="0"/>
              <a:t> </a:t>
            </a:r>
            <a:r>
              <a:rPr lang="en-US" dirty="0" err="1" smtClean="0"/>
              <a:t>exporteurs</a:t>
            </a:r>
            <a:r>
              <a:rPr lang="en-US" dirty="0" smtClean="0"/>
              <a:t> met name in het MKB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00" dirty="0" err="1" smtClean="0"/>
              <a:t>Bron</a:t>
            </a:r>
            <a:r>
              <a:rPr lang="en-US" sz="1700" dirty="0" smtClean="0"/>
              <a:t>: CBS, </a:t>
            </a:r>
            <a:r>
              <a:rPr lang="en-US" sz="1700" dirty="0" err="1" smtClean="0"/>
              <a:t>exporteurs</a:t>
            </a:r>
            <a:r>
              <a:rPr lang="en-US" sz="1700" dirty="0" smtClean="0"/>
              <a:t> </a:t>
            </a:r>
            <a:r>
              <a:rPr lang="en-US" sz="1700" dirty="0" err="1" smtClean="0"/>
              <a:t>en</a:t>
            </a:r>
            <a:r>
              <a:rPr lang="en-US" sz="1700" dirty="0" smtClean="0"/>
              <a:t> </a:t>
            </a:r>
            <a:r>
              <a:rPr lang="en-US" sz="1700" dirty="0" err="1" smtClean="0"/>
              <a:t>exportontwikkeling</a:t>
            </a:r>
            <a:r>
              <a:rPr lang="en-US" sz="1700" dirty="0" smtClean="0"/>
              <a:t> in </a:t>
            </a:r>
            <a:r>
              <a:rPr lang="en-US" sz="1700" dirty="0" err="1" smtClean="0"/>
              <a:t>goederen</a:t>
            </a:r>
            <a:r>
              <a:rPr lang="en-US" sz="1700" dirty="0" smtClean="0"/>
              <a:t>, </a:t>
            </a:r>
            <a:r>
              <a:rPr lang="en-US" sz="1700" dirty="0" err="1" smtClean="0"/>
              <a:t>bedrijfsgrootte</a:t>
            </a: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36358"/>
              </p:ext>
            </p:extLst>
          </p:nvPr>
        </p:nvGraphicFramePr>
        <p:xfrm>
          <a:off x="1690255" y="2493048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479776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782936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2251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Totaal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aantal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exporteurs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Nieuwe</a:t>
                      </a:r>
                      <a:r>
                        <a:rPr lang="en-US" b="1" u="sng" dirty="0" smtClean="0"/>
                        <a:t> </a:t>
                      </a:r>
                      <a:r>
                        <a:rPr lang="en-US" dirty="0" err="1" smtClean="0"/>
                        <a:t>exporteurs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52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 10 </a:t>
                      </a:r>
                      <a:r>
                        <a:rPr lang="en-US" dirty="0" err="1" smtClean="0"/>
                        <a:t>medewerkers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96465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983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 tot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148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50-250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46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&gt;250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41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13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Export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het </a:t>
            </a:r>
            <a:r>
              <a:rPr lang="en-US" dirty="0" err="1" smtClean="0">
                <a:solidFill>
                  <a:srgbClr val="FF0000"/>
                </a:solidFill>
              </a:rPr>
              <a:t>Nederlandse</a:t>
            </a:r>
            <a:r>
              <a:rPr lang="en-US" dirty="0" smtClean="0">
                <a:solidFill>
                  <a:srgbClr val="FF0000"/>
                </a:solidFill>
              </a:rPr>
              <a:t> MKB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Exportwaarde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soort</a:t>
            </a:r>
            <a:r>
              <a:rPr lang="en-US" dirty="0" smtClean="0"/>
              <a:t> </a:t>
            </a:r>
            <a:r>
              <a:rPr lang="en-US" dirty="0" err="1" smtClean="0"/>
              <a:t>bedrijf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MKB </a:t>
            </a:r>
            <a:r>
              <a:rPr lang="en-US" dirty="0" err="1" smtClean="0"/>
              <a:t>doet</a:t>
            </a:r>
            <a:r>
              <a:rPr lang="en-US" dirty="0" smtClean="0"/>
              <a:t> 60% van </a:t>
            </a:r>
            <a:r>
              <a:rPr lang="en-US" dirty="0" err="1" smtClean="0"/>
              <a:t>totale</a:t>
            </a:r>
            <a:r>
              <a:rPr lang="en-US" dirty="0" smtClean="0"/>
              <a:t> export van Nederland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Daarvan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gedeelte</a:t>
            </a:r>
            <a:r>
              <a:rPr lang="en-US" dirty="0" smtClean="0"/>
              <a:t> door </a:t>
            </a:r>
            <a:r>
              <a:rPr lang="en-US" dirty="0" err="1" smtClean="0"/>
              <a:t>zelfstandige</a:t>
            </a:r>
            <a:r>
              <a:rPr lang="en-US" dirty="0" smtClean="0"/>
              <a:t> </a:t>
            </a:r>
            <a:r>
              <a:rPr lang="en-US" dirty="0" err="1" smtClean="0"/>
              <a:t>MKBers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Exporterend</a:t>
            </a:r>
            <a:r>
              <a:rPr lang="en-US" dirty="0" smtClean="0"/>
              <a:t> MKB </a:t>
            </a:r>
            <a:r>
              <a:rPr lang="en-US" dirty="0" err="1" smtClean="0"/>
              <a:t>doet</a:t>
            </a:r>
            <a:r>
              <a:rPr lang="en-US" dirty="0" smtClean="0"/>
              <a:t> </a:t>
            </a:r>
            <a:r>
              <a:rPr lang="en-US" dirty="0" err="1" smtClean="0"/>
              <a:t>ertoe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262476"/>
              </p:ext>
            </p:extLst>
          </p:nvPr>
        </p:nvGraphicFramePr>
        <p:xfrm>
          <a:off x="314036" y="2447636"/>
          <a:ext cx="5578763" cy="432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55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Dus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err="1" smtClean="0"/>
              <a:t>Vele</a:t>
            </a:r>
            <a:r>
              <a:rPr lang="en-US" sz="3600" dirty="0" smtClean="0"/>
              <a:t> </a:t>
            </a:r>
            <a:r>
              <a:rPr lang="en-US" sz="3600" dirty="0" err="1" smtClean="0"/>
              <a:t>beginnen</a:t>
            </a:r>
            <a:r>
              <a:rPr lang="en-US" sz="3600" dirty="0" smtClean="0"/>
              <a:t>, </a:t>
            </a:r>
            <a:r>
              <a:rPr lang="en-US" sz="3600" dirty="0" err="1" smtClean="0"/>
              <a:t>enkele</a:t>
            </a:r>
            <a:r>
              <a:rPr lang="en-US" sz="3600" dirty="0" smtClean="0"/>
              <a:t> </a:t>
            </a:r>
            <a:r>
              <a:rPr lang="en-US" sz="3600" dirty="0" err="1" smtClean="0"/>
              <a:t>groeien</a:t>
            </a:r>
            <a:r>
              <a:rPr lang="en-US" sz="3600" dirty="0" smtClean="0"/>
              <a:t>, </a:t>
            </a:r>
          </a:p>
          <a:p>
            <a:pPr marL="0" indent="0" algn="ctr">
              <a:buNone/>
            </a:pPr>
            <a:r>
              <a:rPr lang="en-US" sz="3600" dirty="0" smtClean="0"/>
              <a:t>de </a:t>
            </a:r>
            <a:r>
              <a:rPr lang="en-US" sz="3600" dirty="0" err="1" smtClean="0"/>
              <a:t>meeste</a:t>
            </a:r>
            <a:r>
              <a:rPr lang="en-US" sz="3600" dirty="0" smtClean="0"/>
              <a:t> </a:t>
            </a:r>
            <a:r>
              <a:rPr lang="en-US" sz="3600" dirty="0" err="1" smtClean="0"/>
              <a:t>stoppen</a:t>
            </a:r>
            <a:r>
              <a:rPr lang="en-US" sz="3600" dirty="0" smtClean="0"/>
              <a:t> </a:t>
            </a:r>
            <a:r>
              <a:rPr lang="en-US" sz="3600" dirty="0" err="1" smtClean="0"/>
              <a:t>binnen</a:t>
            </a:r>
            <a:r>
              <a:rPr lang="en-US" sz="3600" dirty="0" smtClean="0"/>
              <a:t> 3 </a:t>
            </a:r>
            <a:r>
              <a:rPr lang="en-US" sz="3600" dirty="0" err="1" smtClean="0"/>
              <a:t>jaar</a:t>
            </a: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met name in het MKB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0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Wat is </a:t>
            </a:r>
            <a:r>
              <a:rPr lang="en-US" dirty="0" err="1" smtClean="0">
                <a:solidFill>
                  <a:srgbClr val="FF0000"/>
                </a:solidFill>
              </a:rPr>
              <a:t>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exportstrategie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Strategie is de manier waarop (en het geheel van middelen waarmee) voorafgestelde doelen bereikt kunnen worden (actieplan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Strategie, en zeker ten aanzien van export gaat gepaard met grote </a:t>
            </a:r>
            <a:r>
              <a:rPr lang="nl-NL" dirty="0" smtClean="0">
                <a:solidFill>
                  <a:srgbClr val="FF0000"/>
                </a:solidFill>
              </a:rPr>
              <a:t>onzekerheid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Die onzekerheid kun je beperken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En dat is met name van belang voor het MKB</a:t>
            </a:r>
            <a:endParaRPr lang="nl-NL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2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Bronnen</a:t>
            </a:r>
            <a:r>
              <a:rPr lang="en-US" dirty="0" smtClean="0">
                <a:solidFill>
                  <a:srgbClr val="FF0000"/>
                </a:solidFill>
              </a:rPr>
              <a:t> van </a:t>
            </a:r>
            <a:r>
              <a:rPr lang="en-US" dirty="0" err="1" smtClean="0">
                <a:solidFill>
                  <a:srgbClr val="FF0000"/>
                </a:solidFill>
              </a:rPr>
              <a:t>onzekerheid</a:t>
            </a:r>
            <a:r>
              <a:rPr lang="en-US" dirty="0" smtClean="0">
                <a:solidFill>
                  <a:srgbClr val="FF0000"/>
                </a:solidFill>
              </a:rPr>
              <a:t> (1)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825625"/>
            <a:ext cx="10252364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Toekomstige</a:t>
            </a:r>
            <a:r>
              <a:rPr lang="en-US" dirty="0" smtClean="0"/>
              <a:t> </a:t>
            </a:r>
            <a:r>
              <a:rPr lang="en-US" dirty="0" err="1" smtClean="0"/>
              <a:t>marktontwikkeling</a:t>
            </a:r>
            <a:r>
              <a:rPr lang="en-US" dirty="0" smtClean="0"/>
              <a:t>, </a:t>
            </a:r>
            <a:r>
              <a:rPr lang="en-US" dirty="0" err="1" smtClean="0"/>
              <a:t>gecombineerd</a:t>
            </a:r>
            <a:r>
              <a:rPr lang="en-US" dirty="0" smtClean="0"/>
              <a:t> met management op </a:t>
            </a:r>
            <a:r>
              <a:rPr lang="en-US" dirty="0" err="1" smtClean="0"/>
              <a:t>afstand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het MKB is </a:t>
            </a:r>
            <a:r>
              <a:rPr lang="en-US" dirty="0" err="1" smtClean="0"/>
              <a:t>ondernemer</a:t>
            </a:r>
            <a:r>
              <a:rPr lang="en-US" dirty="0" smtClean="0"/>
              <a:t>/</a:t>
            </a:r>
            <a:r>
              <a:rPr lang="en-US" dirty="0" err="1" smtClean="0"/>
              <a:t>eigenaar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de </a:t>
            </a:r>
            <a:r>
              <a:rPr lang="en-US" dirty="0" err="1" smtClean="0"/>
              <a:t>drijvende</a:t>
            </a:r>
            <a:r>
              <a:rPr lang="en-US" dirty="0" smtClean="0"/>
              <a:t> </a:t>
            </a:r>
            <a:r>
              <a:rPr lang="en-US" dirty="0" err="1" smtClean="0"/>
              <a:t>kracht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schaal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veroorloven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aparte</a:t>
            </a:r>
            <a:r>
              <a:rPr lang="en-US" dirty="0" smtClean="0"/>
              <a:t> </a:t>
            </a:r>
            <a:r>
              <a:rPr lang="en-US" dirty="0" err="1" smtClean="0"/>
              <a:t>functie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individuele</a:t>
            </a:r>
            <a:r>
              <a:rPr lang="en-US" dirty="0" smtClean="0"/>
              <a:t> </a:t>
            </a:r>
            <a:r>
              <a:rPr lang="en-US" dirty="0" err="1" smtClean="0"/>
              <a:t>beslissing</a:t>
            </a:r>
            <a:r>
              <a:rPr lang="en-US" dirty="0" smtClean="0"/>
              <a:t> </a:t>
            </a:r>
            <a:r>
              <a:rPr lang="en-US" dirty="0" err="1" smtClean="0"/>
              <a:t>gebaseerd</a:t>
            </a:r>
            <a:r>
              <a:rPr lang="en-US" dirty="0" smtClean="0"/>
              <a:t> op </a:t>
            </a:r>
            <a:r>
              <a:rPr lang="en-US" dirty="0" err="1" smtClean="0"/>
              <a:t>onderbuik</a:t>
            </a:r>
            <a:r>
              <a:rPr lang="en-US" dirty="0" smtClean="0"/>
              <a:t>, </a:t>
            </a:r>
            <a:r>
              <a:rPr lang="en-US" dirty="0" err="1" smtClean="0"/>
              <a:t>weinig</a:t>
            </a:r>
            <a:r>
              <a:rPr lang="en-US" dirty="0" smtClean="0"/>
              <a:t> </a:t>
            </a:r>
            <a:r>
              <a:rPr lang="en-US" dirty="0" err="1" smtClean="0"/>
              <a:t>vastigheid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Bronnen</a:t>
            </a:r>
            <a:r>
              <a:rPr lang="en-US" dirty="0" smtClean="0">
                <a:solidFill>
                  <a:srgbClr val="FF0000"/>
                </a:solidFill>
              </a:rPr>
              <a:t> van </a:t>
            </a:r>
            <a:r>
              <a:rPr lang="en-US" dirty="0" err="1" smtClean="0">
                <a:solidFill>
                  <a:srgbClr val="FF0000"/>
                </a:solidFill>
              </a:rPr>
              <a:t>onzekerheid</a:t>
            </a:r>
            <a:r>
              <a:rPr lang="en-US" dirty="0" smtClean="0">
                <a:solidFill>
                  <a:srgbClr val="FF0000"/>
                </a:solidFill>
              </a:rPr>
              <a:t> (2)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5945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Stapsgewijs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; </a:t>
            </a:r>
            <a:r>
              <a:rPr lang="en-US" dirty="0" err="1" smtClean="0"/>
              <a:t>initiële</a:t>
            </a:r>
            <a:r>
              <a:rPr lang="en-US" dirty="0" smtClean="0"/>
              <a:t> </a:t>
            </a:r>
            <a:r>
              <a:rPr lang="en-US" dirty="0" err="1" smtClean="0"/>
              <a:t>beslissingen</a:t>
            </a:r>
            <a:r>
              <a:rPr lang="en-US" dirty="0" smtClean="0"/>
              <a:t> </a:t>
            </a:r>
            <a:r>
              <a:rPr lang="en-US" dirty="0" err="1" smtClean="0"/>
              <a:t>beïnvloeden</a:t>
            </a:r>
            <a:r>
              <a:rPr lang="en-US" dirty="0" smtClean="0"/>
              <a:t> </a:t>
            </a:r>
            <a:r>
              <a:rPr lang="en-US" dirty="0" err="1" smtClean="0"/>
              <a:t>latere</a:t>
            </a:r>
            <a:r>
              <a:rPr lang="en-US" dirty="0" smtClean="0"/>
              <a:t> </a:t>
            </a:r>
            <a:r>
              <a:rPr lang="en-US" dirty="0" err="1" smtClean="0"/>
              <a:t>opties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Afhankelijkheid</a:t>
            </a:r>
            <a:r>
              <a:rPr lang="en-US" dirty="0" smtClean="0"/>
              <a:t> van </a:t>
            </a:r>
            <a:r>
              <a:rPr lang="en-US" dirty="0" err="1" smtClean="0"/>
              <a:t>onbekende</a:t>
            </a:r>
            <a:r>
              <a:rPr lang="en-US" dirty="0" smtClean="0"/>
              <a:t> </a:t>
            </a:r>
            <a:r>
              <a:rPr lang="en-US" dirty="0" err="1" smtClean="0"/>
              <a:t>buitenlandse</a:t>
            </a:r>
            <a:r>
              <a:rPr lang="en-US" dirty="0" smtClean="0"/>
              <a:t> partner (agent / </a:t>
            </a:r>
            <a:r>
              <a:rPr lang="en-US" dirty="0" err="1" smtClean="0"/>
              <a:t>distributeur</a:t>
            </a:r>
            <a:r>
              <a:rPr lang="en-US" dirty="0" smtClean="0"/>
              <a:t>)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overheid</a:t>
            </a:r>
            <a:r>
              <a:rPr lang="en-US" dirty="0" smtClean="0"/>
              <a:t> (</a:t>
            </a:r>
            <a:r>
              <a:rPr lang="en-US" dirty="0" err="1" smtClean="0"/>
              <a:t>verschillen</a:t>
            </a:r>
            <a:r>
              <a:rPr lang="en-US" dirty="0" smtClean="0"/>
              <a:t> in </a:t>
            </a:r>
            <a:r>
              <a:rPr lang="en-US" dirty="0" err="1" smtClean="0"/>
              <a:t>wetten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regels)</a:t>
            </a:r>
          </a:p>
          <a:p>
            <a:endParaRPr lang="en-US" dirty="0" smtClean="0"/>
          </a:p>
          <a:p>
            <a:r>
              <a:rPr lang="en-US" dirty="0" err="1" smtClean="0"/>
              <a:t>Omgaan</a:t>
            </a:r>
            <a:r>
              <a:rPr lang="en-US" dirty="0" smtClean="0"/>
              <a:t> met </a:t>
            </a:r>
            <a:r>
              <a:rPr lang="en-US" dirty="0" err="1" smtClean="0"/>
              <a:t>andersdenkenden</a:t>
            </a:r>
            <a:r>
              <a:rPr lang="en-US" dirty="0" smtClean="0"/>
              <a:t>; </a:t>
            </a:r>
            <a:r>
              <a:rPr lang="en-US" dirty="0" err="1" smtClean="0"/>
              <a:t>taal</a:t>
            </a:r>
            <a:r>
              <a:rPr lang="en-US" dirty="0" smtClean="0"/>
              <a:t> &amp; </a:t>
            </a:r>
            <a:r>
              <a:rPr lang="en-US" dirty="0" err="1" smtClean="0"/>
              <a:t>omgaan</a:t>
            </a:r>
            <a:r>
              <a:rPr lang="en-US" dirty="0" smtClean="0"/>
              <a:t> met </a:t>
            </a:r>
            <a:r>
              <a:rPr lang="en-US" dirty="0" err="1" smtClean="0"/>
              <a:t>culturele</a:t>
            </a:r>
            <a:r>
              <a:rPr lang="en-US" dirty="0" smtClean="0"/>
              <a:t> </a:t>
            </a:r>
            <a:r>
              <a:rPr lang="en-US" dirty="0" err="1" smtClean="0"/>
              <a:t>verschillen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Onderhandelen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gesprekstechnieken</a:t>
            </a:r>
            <a:endParaRPr lang="en-US" dirty="0" smtClean="0"/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fspraken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endParaRPr lang="en-US" dirty="0" smtClean="0"/>
          </a:p>
          <a:p>
            <a:pPr lvl="1"/>
            <a:r>
              <a:rPr lang="en-US" dirty="0" err="1" smtClean="0"/>
              <a:t>Wederzijdse</a:t>
            </a:r>
            <a:r>
              <a:rPr lang="en-US" dirty="0" smtClean="0"/>
              <a:t> </a:t>
            </a:r>
            <a:r>
              <a:rPr lang="en-US" dirty="0" err="1" smtClean="0"/>
              <a:t>verwachtingen</a:t>
            </a:r>
            <a:r>
              <a:rPr lang="en-US" dirty="0" smtClean="0"/>
              <a:t>, etc.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65674" y="4978399"/>
            <a:ext cx="170559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toch</a:t>
            </a:r>
            <a:r>
              <a:rPr lang="en-US" dirty="0" smtClean="0"/>
              <a:t> </a:t>
            </a:r>
            <a:r>
              <a:rPr lang="en-US" dirty="0" err="1" smtClean="0"/>
              <a:t>onderschat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239760" y="5262880"/>
            <a:ext cx="111760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35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Omgaan</a:t>
            </a:r>
            <a:r>
              <a:rPr lang="en-US" dirty="0" smtClean="0">
                <a:solidFill>
                  <a:srgbClr val="FF0000"/>
                </a:solidFill>
              </a:rPr>
              <a:t> met die </a:t>
            </a:r>
            <a:r>
              <a:rPr lang="en-US" dirty="0" err="1" smtClean="0">
                <a:solidFill>
                  <a:srgbClr val="FF0000"/>
                </a:solidFill>
              </a:rPr>
              <a:t>onzekerheid</a:t>
            </a:r>
            <a:r>
              <a:rPr lang="en-US" dirty="0" smtClean="0">
                <a:solidFill>
                  <a:srgbClr val="FF0000"/>
                </a:solidFill>
              </a:rPr>
              <a:t> (1)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1365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Ken </a:t>
            </a:r>
            <a:r>
              <a:rPr lang="en-US" dirty="0" err="1" smtClean="0">
                <a:solidFill>
                  <a:srgbClr val="FF0000"/>
                </a:solidFill>
              </a:rPr>
              <a:t>jezelf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eigen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onderneming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SWOT van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endParaRPr lang="en-US" dirty="0" smtClean="0"/>
          </a:p>
          <a:p>
            <a:pPr lvl="1"/>
            <a:r>
              <a:rPr lang="en-US" dirty="0" err="1" smtClean="0"/>
              <a:t>Onderken</a:t>
            </a:r>
            <a:r>
              <a:rPr lang="en-US" dirty="0" smtClean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stapsgewijs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is van 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adem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Maak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gebruik</a:t>
            </a:r>
            <a:r>
              <a:rPr lang="en-US" dirty="0" smtClean="0">
                <a:solidFill>
                  <a:srgbClr val="FF0000"/>
                </a:solidFill>
              </a:rPr>
              <a:t> van je </a:t>
            </a:r>
            <a:r>
              <a:rPr lang="en-US" dirty="0" err="1" smtClean="0">
                <a:solidFill>
                  <a:srgbClr val="FF0000"/>
                </a:solidFill>
              </a:rPr>
              <a:t>netwerk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Leren</a:t>
            </a:r>
            <a:r>
              <a:rPr lang="en-US" dirty="0" smtClean="0"/>
              <a:t> van </a:t>
            </a:r>
            <a:r>
              <a:rPr lang="en-US" dirty="0" err="1" smtClean="0"/>
              <a:t>anderen</a:t>
            </a:r>
            <a:r>
              <a:rPr lang="en-US" dirty="0" smtClean="0"/>
              <a:t> door </a:t>
            </a:r>
            <a:r>
              <a:rPr lang="en-US" dirty="0" err="1" smtClean="0"/>
              <a:t>delen</a:t>
            </a:r>
            <a:r>
              <a:rPr lang="en-US" dirty="0" smtClean="0"/>
              <a:t> van </a:t>
            </a:r>
            <a:r>
              <a:rPr lang="en-US" dirty="0" err="1" smtClean="0"/>
              <a:t>ervaringen</a:t>
            </a:r>
            <a:endParaRPr lang="en-US" dirty="0" smtClean="0"/>
          </a:p>
          <a:p>
            <a:pPr lvl="1"/>
            <a:r>
              <a:rPr lang="en-US" dirty="0" err="1" smtClean="0"/>
              <a:t>Imitatie</a:t>
            </a:r>
            <a:r>
              <a:rPr lang="en-US" dirty="0" smtClean="0"/>
              <a:t> van </a:t>
            </a:r>
            <a:r>
              <a:rPr lang="en-US" dirty="0" err="1" smtClean="0"/>
              <a:t>succesvolle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Investeer</a:t>
            </a:r>
            <a:r>
              <a:rPr lang="en-US" dirty="0" smtClean="0"/>
              <a:t> in talent, </a:t>
            </a:r>
            <a:r>
              <a:rPr lang="en-US" dirty="0" err="1" smtClean="0"/>
              <a:t>bijv</a:t>
            </a:r>
            <a:r>
              <a:rPr lang="en-US" dirty="0" smtClean="0"/>
              <a:t>. </a:t>
            </a:r>
            <a:r>
              <a:rPr lang="en-US" dirty="0" err="1" smtClean="0"/>
              <a:t>internationale</a:t>
            </a:r>
            <a:r>
              <a:rPr lang="en-US" dirty="0" smtClean="0"/>
              <a:t> student die </a:t>
            </a:r>
            <a:r>
              <a:rPr lang="en-US" dirty="0" err="1" smtClean="0"/>
              <a:t>hier</a:t>
            </a:r>
            <a:r>
              <a:rPr lang="en-US" dirty="0" smtClean="0"/>
              <a:t> is </a:t>
            </a:r>
            <a:r>
              <a:rPr lang="en-US" dirty="0" err="1" smtClean="0"/>
              <a:t>afgestudeerd</a:t>
            </a:r>
            <a:r>
              <a:rPr lang="en-US" dirty="0" smtClean="0"/>
              <a:t> (bicultural: </a:t>
            </a:r>
            <a:r>
              <a:rPr lang="en-US" dirty="0" err="1" smtClean="0"/>
              <a:t>taalbarriere</a:t>
            </a:r>
            <a:r>
              <a:rPr lang="en-US" dirty="0" smtClean="0"/>
              <a:t>, </a:t>
            </a:r>
            <a:r>
              <a:rPr lang="en-US" dirty="0" err="1" smtClean="0"/>
              <a:t>kennis</a:t>
            </a:r>
            <a:r>
              <a:rPr lang="en-US" dirty="0" smtClean="0"/>
              <a:t> van NL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buitenlandse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koop</a:t>
            </a:r>
            <a:r>
              <a:rPr lang="en-US" dirty="0" smtClean="0"/>
              <a:t>” </a:t>
            </a:r>
            <a:r>
              <a:rPr lang="en-US" dirty="0" err="1" smtClean="0"/>
              <a:t>kennis</a:t>
            </a:r>
            <a:r>
              <a:rPr lang="en-US" dirty="0" smtClean="0"/>
              <a:t> over </a:t>
            </a:r>
            <a:r>
              <a:rPr lang="en-US" dirty="0" err="1" smtClean="0"/>
              <a:t>praktische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: </a:t>
            </a:r>
            <a:r>
              <a:rPr lang="en-US" dirty="0" err="1" smtClean="0"/>
              <a:t>bijv</a:t>
            </a:r>
            <a:r>
              <a:rPr lang="en-US" dirty="0" smtClean="0"/>
              <a:t>. workshop </a:t>
            </a:r>
            <a:r>
              <a:rPr lang="en-US" dirty="0" err="1" smtClean="0"/>
              <a:t>leveringsvoorwaarden</a:t>
            </a:r>
            <a:r>
              <a:rPr lang="en-US" dirty="0" smtClean="0"/>
              <a:t>, </a:t>
            </a:r>
            <a:r>
              <a:rPr lang="en-US" dirty="0" err="1" smtClean="0"/>
              <a:t>douane</a:t>
            </a:r>
            <a:r>
              <a:rPr lang="en-US" dirty="0" smtClean="0"/>
              <a:t> of btw</a:t>
            </a:r>
          </a:p>
          <a:p>
            <a:pPr lvl="1"/>
            <a:endParaRPr lang="en-US" dirty="0" smtClean="0"/>
          </a:p>
        </p:txBody>
      </p:sp>
      <p:pic>
        <p:nvPicPr>
          <p:cNvPr id="1028" name="Picture 4" descr="Zet studenten in om uw nieuwe exportstrategie te ondersteunen | GO4EX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157" y="3084571"/>
            <a:ext cx="2079625" cy="138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6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506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Exportstrategie:  Wat is het en waar gaat het mis? </vt:lpstr>
      <vt:lpstr>Context</vt:lpstr>
      <vt:lpstr>Met een grote rol voor het MKB</vt:lpstr>
      <vt:lpstr>Export en het Nederlandse MKB </vt:lpstr>
      <vt:lpstr>Dus</vt:lpstr>
      <vt:lpstr>Wat is een exportstrategie?</vt:lpstr>
      <vt:lpstr>Bronnen van onzekerheid (1)</vt:lpstr>
      <vt:lpstr>Bronnen van onzekerheid (2)</vt:lpstr>
      <vt:lpstr>Omgaan met die onzekerheid (1)</vt:lpstr>
      <vt:lpstr>Omgaan met die onzekerheid (2)</vt:lpstr>
      <vt:lpstr>Paradox van exportstrategie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Sjoerd Beugelsdijk</cp:lastModifiedBy>
  <cp:revision>23</cp:revision>
  <dcterms:created xsi:type="dcterms:W3CDTF">2021-01-28T15:12:28Z</dcterms:created>
  <dcterms:modified xsi:type="dcterms:W3CDTF">2021-02-03T09:12:43Z</dcterms:modified>
</cp:coreProperties>
</file>